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C89800"/>
    <a:srgbClr val="0905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1714" y="1181"/>
      </p:cViewPr>
      <p:guideLst>
        <p:guide orient="horz" pos="161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83B27-776F-4F9E-A417-2AE54F25C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DECE76-088F-46F1-9B5F-D77F5A387A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1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298B68-9CFA-47A0-B807-5817978C9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5C5732-1EA7-4225-9169-01D40C9A2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488B40-285E-4AF9-A6F6-4741AA737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3972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0FF03C-2486-4232-8E54-2158B62E7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06C7BF-BF4C-42D2-B53C-CA7295DBC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4B3D16-6D51-4352-81FF-5CDEA0CB3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BF63F5-3C62-40BB-9312-443CAE68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D61AC9-166C-422A-9DAA-B1C51FF44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221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C3E3B3-C47D-44E5-96BD-49B85C7EA4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EB16EE-033A-4D82-AD1C-79F28275B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C03FFE-93A7-4002-96C9-F5DADA1D0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7459A1-A27E-474F-BD48-29631E04E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F76862-E565-46BA-B37D-BD281ADB9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4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432DE5-AAA7-4CAE-91CA-FCF2039D4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9B7C8A-8083-4FFA-9F3D-DBE0E7C47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0DFA08-2B17-4BF5-AFF3-951D11FD0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EA3A2A-C371-4A37-9AE9-DACD44A52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8028D9-B21D-4CBB-98A5-24A5DAA22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444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52ED23-51A0-4834-862C-9CAA2D3F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19C0AC-8880-4CA9-8222-9D6233EF7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008CE6-5786-47C8-9C5F-A7CB6E05F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D44E01-26E2-4CAE-A6DE-D440A2966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BAA3-3913-463F-9729-4D482807C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232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DABA3-28F0-4584-A19D-FD344E49E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BF7F99-5487-4A43-AB42-661793B736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D7C3B0-66D6-4B0A-931B-B908B21AB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312BF9-8D67-4ECA-BBA8-664AA1EA4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7FDA13-BACD-4246-8CD9-AB798079F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577D92-8625-4F4B-94C8-086D914D9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404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1F6D5-883B-45A9-B906-76C3E9B61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B68DFA-3C06-446C-AB19-8FFC60276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0293A0-AE31-4E27-92F9-F58F73F9D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DD5634A-276A-4ADD-80D1-5857EE8A2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CA46C7A-21A7-4692-9A63-2BD378AD8F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28F366D-B820-44B1-83E5-12C81622A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FBA3331-1C3F-4655-9E14-683401423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3C7879D-5767-4ED0-942E-561B4B7D9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885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CC9F49-B5C8-4C87-8D71-C9EF32A05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922E1FF-E8C4-4E23-A46C-38C52C34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DD127E-4E5B-422C-88FB-AEB80E2A8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5F2CCFE-0B52-4B00-9FD8-71D5910C7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362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69F941-10A1-4DD0-BF68-F986DD56F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14E3519-711E-44FE-BAF1-16EFF659F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9E1209-FAEA-48A3-B3E6-737C6E2FF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125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8A136F-AD91-4383-B88C-B614A9005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6EA4F6-FAC3-44B0-800C-0495C8A60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6A4EE3-81EE-438D-A237-A88985387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1"/>
            </a:lvl2pPr>
            <a:lvl3pPr marL="914411" indent="0">
              <a:buNone/>
              <a:defRPr sz="1200"/>
            </a:lvl3pPr>
            <a:lvl4pPr marL="1371617" indent="0">
              <a:buNone/>
              <a:defRPr sz="1001"/>
            </a:lvl4pPr>
            <a:lvl5pPr marL="1828823" indent="0">
              <a:buNone/>
              <a:defRPr sz="1001"/>
            </a:lvl5pPr>
            <a:lvl6pPr marL="2286029" indent="0">
              <a:buNone/>
              <a:defRPr sz="1001"/>
            </a:lvl6pPr>
            <a:lvl7pPr marL="2743234" indent="0">
              <a:buNone/>
              <a:defRPr sz="1001"/>
            </a:lvl7pPr>
            <a:lvl8pPr marL="3200440" indent="0">
              <a:buNone/>
              <a:defRPr sz="1001"/>
            </a:lvl8pPr>
            <a:lvl9pPr marL="3657646" indent="0">
              <a:buNone/>
              <a:defRPr sz="100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0B2272-95E5-421D-A132-62213A116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550D74-3027-427F-80A2-4739375ED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D6C013-A952-4804-83F1-396B8DB2E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3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2EF3D5-9A84-4D5B-BE63-7AF959E8E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6E90082-8BA3-48B7-A463-15FCCD2F2A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13A335-8F8B-42DB-8BC5-11C08E0C6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1"/>
            </a:lvl2pPr>
            <a:lvl3pPr marL="914411" indent="0">
              <a:buNone/>
              <a:defRPr sz="1200"/>
            </a:lvl3pPr>
            <a:lvl4pPr marL="1371617" indent="0">
              <a:buNone/>
              <a:defRPr sz="1001"/>
            </a:lvl4pPr>
            <a:lvl5pPr marL="1828823" indent="0">
              <a:buNone/>
              <a:defRPr sz="1001"/>
            </a:lvl5pPr>
            <a:lvl6pPr marL="2286029" indent="0">
              <a:buNone/>
              <a:defRPr sz="1001"/>
            </a:lvl6pPr>
            <a:lvl7pPr marL="2743234" indent="0">
              <a:buNone/>
              <a:defRPr sz="1001"/>
            </a:lvl7pPr>
            <a:lvl8pPr marL="3200440" indent="0">
              <a:buNone/>
              <a:defRPr sz="1001"/>
            </a:lvl8pPr>
            <a:lvl9pPr marL="3657646" indent="0">
              <a:buNone/>
              <a:defRPr sz="100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4FCE63-3475-4148-B25B-8C00431D4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A26178-C611-4F22-8C86-707591D1B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E313EC-1C71-49B8-B361-86C51247E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61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FFCA575-BAC7-4EEC-BD50-15F51C656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B23DCF-F12E-4D27-B012-BB6E3FC04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90EADE-EB25-4EF7-8A62-7C1E567FCD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83D79B-D6BE-429F-B415-B0A75360C950}" type="datetimeFigureOut">
              <a:rPr lang="ko-KR" altLang="en-US" smtClean="0"/>
              <a:t>2018-07-09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7AFF02-384F-4CC7-85E3-18F25D12BD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4E126-777D-4C2E-870A-D6087894F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0EE0A-CAF0-419F-B1DC-C88C069329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872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4" indent="-228604" algn="l" defTabSz="914411" rtl="0" eaLnBrk="1" latinLnBrk="1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9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5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1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7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8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4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9" indent="-228604" algn="l" defTabSz="914411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hidden="1">
            <a:extLst>
              <a:ext uri="{FF2B5EF4-FFF2-40B4-BE49-F238E27FC236}">
                <a16:creationId xmlns:a16="http://schemas.microsoft.com/office/drawing/2014/main" id="{16BB780E-293A-4B05-85BE-8B74A5DE9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16" b="89984" l="9988" r="8952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7710" y="535632"/>
            <a:ext cx="3112340" cy="4663440"/>
          </a:xfrm>
          <a:prstGeom prst="rect">
            <a:avLst/>
          </a:prstGeom>
        </p:spPr>
      </p:pic>
      <p:grpSp>
        <p:nvGrpSpPr>
          <p:cNvPr id="28" name="그룹 27">
            <a:extLst>
              <a:ext uri="{FF2B5EF4-FFF2-40B4-BE49-F238E27FC236}">
                <a16:creationId xmlns:a16="http://schemas.microsoft.com/office/drawing/2014/main" id="{94D5D99F-CCB0-4057-81E9-D2CE6DD7B1F5}"/>
              </a:ext>
            </a:extLst>
          </p:cNvPr>
          <p:cNvGrpSpPr/>
          <p:nvPr/>
        </p:nvGrpSpPr>
        <p:grpSpPr>
          <a:xfrm>
            <a:off x="0" y="1188722"/>
            <a:ext cx="12192000" cy="2103120"/>
            <a:chOff x="0" y="1188720"/>
            <a:chExt cx="12192000" cy="210312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C3E34F9-36A0-4C35-AD1D-0EA89F681856}"/>
                </a:ext>
              </a:extLst>
            </p:cNvPr>
            <p:cNvSpPr/>
            <p:nvPr/>
          </p:nvSpPr>
          <p:spPr>
            <a:xfrm>
              <a:off x="0" y="1310640"/>
              <a:ext cx="12192000" cy="1981200"/>
            </a:xfrm>
            <a:prstGeom prst="rect">
              <a:avLst/>
            </a:prstGeom>
            <a:gradFill>
              <a:gsLst>
                <a:gs pos="0">
                  <a:srgbClr val="FFC000"/>
                </a:gs>
                <a:gs pos="100000">
                  <a:srgbClr val="FFC000">
                    <a:alpha val="42000"/>
                    <a:lumMod val="68000"/>
                    <a:lumOff val="32000"/>
                  </a:srgbClr>
                </a:gs>
              </a:gsLst>
              <a:lin ang="0" scaled="0"/>
            </a:gradFill>
            <a:ln w="44450">
              <a:solidFill>
                <a:srgbClr val="C898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pic>
          <p:nvPicPr>
            <p:cNvPr id="24" name="그림 23" hidden="1">
              <a:extLst>
                <a:ext uri="{FF2B5EF4-FFF2-40B4-BE49-F238E27FC236}">
                  <a16:creationId xmlns:a16="http://schemas.microsoft.com/office/drawing/2014/main" id="{4C2A5D92-7487-4575-9ED7-0EAA9793DB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716" b="89984" l="9988" r="89528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45" b="54357"/>
            <a:stretch/>
          </p:blipFill>
          <p:spPr>
            <a:xfrm>
              <a:off x="3002280" y="1188720"/>
              <a:ext cx="3112340" cy="2103120"/>
            </a:xfrm>
            <a:custGeom>
              <a:avLst/>
              <a:gdLst>
                <a:gd name="connsiteX0" fmla="*/ 0 w 3112340"/>
                <a:gd name="connsiteY0" fmla="*/ 0 h 3068320"/>
                <a:gd name="connsiteX1" fmla="*/ 3112340 w 3112340"/>
                <a:gd name="connsiteY1" fmla="*/ 0 h 3068320"/>
                <a:gd name="connsiteX2" fmla="*/ 3112340 w 3112340"/>
                <a:gd name="connsiteY2" fmla="*/ 3068320 h 3068320"/>
                <a:gd name="connsiteX3" fmla="*/ 0 w 3112340"/>
                <a:gd name="connsiteY3" fmla="*/ 3068320 h 306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2340" h="3068320">
                  <a:moveTo>
                    <a:pt x="0" y="0"/>
                  </a:moveTo>
                  <a:lnTo>
                    <a:pt x="3112340" y="0"/>
                  </a:lnTo>
                  <a:lnTo>
                    <a:pt x="3112340" y="3068320"/>
                  </a:lnTo>
                  <a:lnTo>
                    <a:pt x="0" y="3068320"/>
                  </a:lnTo>
                  <a:close/>
                </a:path>
              </a:pathLst>
            </a:cu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A479548-C07F-4749-B6C3-30D141738562}"/>
                </a:ext>
              </a:extLst>
            </p:cNvPr>
            <p:cNvSpPr txBox="1"/>
            <p:nvPr/>
          </p:nvSpPr>
          <p:spPr>
            <a:xfrm>
              <a:off x="6351680" y="1476309"/>
              <a:ext cx="26280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고딕16" panose="02020600000000000000" pitchFamily="18" charset="-127"/>
                  <a:ea typeface="a고딕16" panose="02020600000000000000" pitchFamily="18" charset="-127"/>
                </a:rPr>
                <a:t>황변과</a:t>
              </a:r>
              <a:r>
                <a:rPr lang="ko-KR" altLang="en-US" sz="20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고딕16" panose="02020600000000000000" pitchFamily="18" charset="-127"/>
                  <a:ea typeface="a고딕16" panose="02020600000000000000" pitchFamily="18" charset="-127"/>
                </a:rPr>
                <a:t> 함께하는</a:t>
              </a:r>
              <a:endParaRPr lang="en-US" altLang="ko-KR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고딕16" panose="02020600000000000000" pitchFamily="18" charset="-127"/>
                <a:ea typeface="a고딕16" panose="02020600000000000000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7E332D3-BD5E-4CAF-90DF-A30919105202}"/>
                </a:ext>
              </a:extLst>
            </p:cNvPr>
            <p:cNvSpPr txBox="1"/>
            <p:nvPr/>
          </p:nvSpPr>
          <p:spPr>
            <a:xfrm>
              <a:off x="6305961" y="1845641"/>
              <a:ext cx="2628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solidFill>
                    <a:srgbClr val="09054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고딕16" panose="02020600000000000000" pitchFamily="18" charset="-127"/>
                  <a:ea typeface="a고딕16" panose="02020600000000000000" pitchFamily="18" charset="-127"/>
                </a:rPr>
                <a:t>로스쿨 면접</a:t>
              </a:r>
              <a:endParaRPr lang="en-US" altLang="ko-KR" sz="3600" dirty="0">
                <a:solidFill>
                  <a:srgbClr val="09054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고딕16" panose="02020600000000000000" pitchFamily="18" charset="-127"/>
                <a:ea typeface="a고딕16" panose="02020600000000000000" pitchFamily="18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4178F7A-7996-4EB2-9A77-7D2BC5CDD752}"/>
                </a:ext>
              </a:extLst>
            </p:cNvPr>
            <p:cNvSpPr/>
            <p:nvPr/>
          </p:nvSpPr>
          <p:spPr>
            <a:xfrm>
              <a:off x="6295800" y="2568173"/>
              <a:ext cx="2448000" cy="504000"/>
            </a:xfrm>
            <a:prstGeom prst="rect">
              <a:avLst/>
            </a:prstGeom>
            <a:gradFill>
              <a:gsLst>
                <a:gs pos="0">
                  <a:srgbClr val="09054F"/>
                </a:gs>
                <a:gs pos="100000">
                  <a:srgbClr val="09054F">
                    <a:alpha val="91000"/>
                    <a:lumMod val="90000"/>
                    <a:lumOff val="10000"/>
                  </a:srgbClr>
                </a:gs>
              </a:gsLst>
              <a:lin ang="0" scaled="0"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801" dirty="0">
                  <a:solidFill>
                    <a:srgbClr val="FFC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a고딕16" panose="02020600000000000000" pitchFamily="18" charset="-127"/>
                  <a:ea typeface="a고딕16" panose="02020600000000000000" pitchFamily="18" charset="-127"/>
                </a:rPr>
                <a:t>커리큘럼 확인</a:t>
              </a: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537AA41E-39C3-4894-AB2E-CA74BA7EE5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150" b="89984" l="9988" r="93947">
                        <a14:foregroundMark x1="40315" y1="33603" x2="40315" y2="33603"/>
                        <a14:foregroundMark x1="41768" y1="39015" x2="41768" y2="39015"/>
                        <a14:foregroundMark x1="50424" y1="33805" x2="50424" y2="33805"/>
                        <a14:foregroundMark x1="48305" y1="37884" x2="48305" y2="37884"/>
                        <a14:foregroundMark x1="37893" y1="64095" x2="37893" y2="640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989" y="1109698"/>
            <a:ext cx="3278846" cy="491293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B1ABFDC-66B6-4906-8976-665860952647}"/>
              </a:ext>
            </a:extLst>
          </p:cNvPr>
          <p:cNvSpPr/>
          <p:nvPr/>
        </p:nvSpPr>
        <p:spPr>
          <a:xfrm>
            <a:off x="0" y="3291842"/>
            <a:ext cx="13102542" cy="3566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1"/>
          </a:p>
        </p:txBody>
      </p:sp>
    </p:spTree>
    <p:extLst>
      <p:ext uri="{BB962C8B-B14F-4D97-AF65-F5344CB8AC3E}">
        <p14:creationId xmlns:p14="http://schemas.microsoft.com/office/powerpoint/2010/main" val="2721285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16BB780E-293A-4B05-85BE-8B74A5DE9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16" b="89984" l="9988" r="8952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17710" y="535632"/>
            <a:ext cx="3112340" cy="466344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C3E34F9-36A0-4C35-AD1D-0EA89F681856}"/>
              </a:ext>
            </a:extLst>
          </p:cNvPr>
          <p:cNvSpPr/>
          <p:nvPr/>
        </p:nvSpPr>
        <p:spPr>
          <a:xfrm>
            <a:off x="0" y="1310642"/>
            <a:ext cx="12192000" cy="1981200"/>
          </a:xfrm>
          <a:prstGeom prst="rect">
            <a:avLst/>
          </a:prstGeom>
          <a:gradFill>
            <a:gsLst>
              <a:gs pos="0">
                <a:srgbClr val="FFC000"/>
              </a:gs>
              <a:gs pos="100000">
                <a:srgbClr val="FFC000">
                  <a:alpha val="42000"/>
                  <a:lumMod val="68000"/>
                  <a:lumOff val="32000"/>
                </a:srgbClr>
              </a:gs>
            </a:gsLst>
            <a:lin ang="0" scaled="0"/>
          </a:gradFill>
          <a:ln w="44450">
            <a:solidFill>
              <a:srgbClr val="C898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4C2A5D92-7487-4575-9ED7-0EAA9793DB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16" b="89984" l="9988" r="8952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5" b="54357"/>
          <a:stretch/>
        </p:blipFill>
        <p:spPr>
          <a:xfrm>
            <a:off x="3002282" y="1188722"/>
            <a:ext cx="3112340" cy="2103120"/>
          </a:xfrm>
          <a:custGeom>
            <a:avLst/>
            <a:gdLst>
              <a:gd name="connsiteX0" fmla="*/ 0 w 3112340"/>
              <a:gd name="connsiteY0" fmla="*/ 0 h 3068320"/>
              <a:gd name="connsiteX1" fmla="*/ 3112340 w 3112340"/>
              <a:gd name="connsiteY1" fmla="*/ 0 h 3068320"/>
              <a:gd name="connsiteX2" fmla="*/ 3112340 w 3112340"/>
              <a:gd name="connsiteY2" fmla="*/ 3068320 h 3068320"/>
              <a:gd name="connsiteX3" fmla="*/ 0 w 3112340"/>
              <a:gd name="connsiteY3" fmla="*/ 3068320 h 3068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12340" h="3068320">
                <a:moveTo>
                  <a:pt x="0" y="0"/>
                </a:moveTo>
                <a:lnTo>
                  <a:pt x="3112340" y="0"/>
                </a:lnTo>
                <a:lnTo>
                  <a:pt x="3112340" y="3068320"/>
                </a:lnTo>
                <a:lnTo>
                  <a:pt x="0" y="3068320"/>
                </a:lnTo>
                <a:close/>
              </a:path>
            </a:pathLst>
          </a:cu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A479548-C07F-4749-B6C3-30D141738562}"/>
              </a:ext>
            </a:extLst>
          </p:cNvPr>
          <p:cNvSpPr txBox="1"/>
          <p:nvPr/>
        </p:nvSpPr>
        <p:spPr>
          <a:xfrm>
            <a:off x="6351680" y="1476308"/>
            <a:ext cx="26280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고딕16" panose="02020600000000000000" pitchFamily="18" charset="-127"/>
                <a:ea typeface="a고딕16" panose="02020600000000000000" pitchFamily="18" charset="-127"/>
              </a:rPr>
              <a:t>황변과</a:t>
            </a:r>
            <a:r>
              <a:rPr lang="ko-KR" altLang="en-US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고딕16" panose="02020600000000000000" pitchFamily="18" charset="-127"/>
                <a:ea typeface="a고딕16" panose="02020600000000000000" pitchFamily="18" charset="-127"/>
              </a:rPr>
              <a:t> 함께하는</a:t>
            </a:r>
            <a:endParaRPr lang="en-US" altLang="ko-KR" sz="2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E332D3-BD5E-4CAF-90DF-A30919105202}"/>
              </a:ext>
            </a:extLst>
          </p:cNvPr>
          <p:cNvSpPr txBox="1"/>
          <p:nvPr/>
        </p:nvSpPr>
        <p:spPr>
          <a:xfrm>
            <a:off x="6305959" y="1845643"/>
            <a:ext cx="2628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09054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고딕16" panose="02020600000000000000" pitchFamily="18" charset="-127"/>
                <a:ea typeface="a고딕16" panose="02020600000000000000" pitchFamily="18" charset="-127"/>
              </a:rPr>
              <a:t>로스쿨 면접</a:t>
            </a:r>
            <a:endParaRPr lang="en-US" altLang="ko-KR" sz="3600" dirty="0">
              <a:solidFill>
                <a:srgbClr val="09054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4178F7A-7996-4EB2-9A77-7D2BC5CDD752}"/>
              </a:ext>
            </a:extLst>
          </p:cNvPr>
          <p:cNvSpPr/>
          <p:nvPr/>
        </p:nvSpPr>
        <p:spPr>
          <a:xfrm>
            <a:off x="6295801" y="2568173"/>
            <a:ext cx="2448000" cy="504000"/>
          </a:xfrm>
          <a:prstGeom prst="rect">
            <a:avLst/>
          </a:prstGeom>
          <a:gradFill>
            <a:gsLst>
              <a:gs pos="0">
                <a:srgbClr val="09054F"/>
              </a:gs>
              <a:gs pos="100000">
                <a:srgbClr val="09054F">
                  <a:alpha val="91000"/>
                  <a:lumMod val="90000"/>
                  <a:lumOff val="10000"/>
                </a:srgbClr>
              </a:gs>
            </a:gsLst>
            <a:lin ang="0" scaled="0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1" dirty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고딕16" panose="02020600000000000000" pitchFamily="18" charset="-127"/>
                <a:ea typeface="a고딕16" panose="02020600000000000000" pitchFamily="18" charset="-127"/>
              </a:rPr>
              <a:t>커리큘럼 확인</a:t>
            </a:r>
          </a:p>
        </p:txBody>
      </p:sp>
    </p:spTree>
    <p:extLst>
      <p:ext uri="{BB962C8B-B14F-4D97-AF65-F5344CB8AC3E}">
        <p14:creationId xmlns:p14="http://schemas.microsoft.com/office/powerpoint/2010/main" val="1341454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9C8F998-846E-4848-A41D-1F21C9A2E286}"/>
              </a:ext>
            </a:extLst>
          </p:cNvPr>
          <p:cNvSpPr/>
          <p:nvPr/>
        </p:nvSpPr>
        <p:spPr>
          <a:xfrm>
            <a:off x="-575310" y="1689359"/>
            <a:ext cx="12954000" cy="22436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333333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본 프로그램은 </a:t>
            </a:r>
            <a:r>
              <a:rPr lang="ko-KR" altLang="en-US" sz="2400" b="1" dirty="0">
                <a:solidFill>
                  <a:srgbClr val="333333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황정현 변호사</a:t>
            </a:r>
            <a:r>
              <a:rPr lang="ko-KR" altLang="en-US" sz="2400" dirty="0">
                <a:solidFill>
                  <a:srgbClr val="333333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의 지원을 받아 제작되었습니다</a:t>
            </a:r>
            <a:r>
              <a:rPr lang="en-US" altLang="ko-KR" sz="2400" dirty="0">
                <a:solidFill>
                  <a:srgbClr val="333333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. </a:t>
            </a: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333333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지원가능한 학교군을 설정하는 용도로만 활용해주시고</a:t>
            </a:r>
            <a:endParaRPr lang="en-US" altLang="ko-KR" sz="2400" dirty="0">
              <a:solidFill>
                <a:srgbClr val="333333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333333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지원 시에는 </a:t>
            </a:r>
            <a:r>
              <a:rPr lang="en-US" altLang="ko-KR" sz="2400" b="1" dirty="0">
                <a:solidFill>
                  <a:srgbClr val="333333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2019</a:t>
            </a:r>
            <a:r>
              <a:rPr lang="ko-KR" altLang="en-US" sz="2400" b="1" dirty="0">
                <a:solidFill>
                  <a:srgbClr val="333333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학년도 입시요강을 꼭 확인하시기 바랍니다</a:t>
            </a:r>
            <a:r>
              <a:rPr lang="en-US" altLang="ko-KR" sz="2400" dirty="0">
                <a:solidFill>
                  <a:srgbClr val="333333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2400" dirty="0">
              <a:solidFill>
                <a:srgbClr val="333333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360C835-1D17-41A1-A8B4-B3BAC4719DC5}"/>
              </a:ext>
            </a:extLst>
          </p:cNvPr>
          <p:cNvSpPr/>
          <p:nvPr/>
        </p:nvSpPr>
        <p:spPr>
          <a:xfrm>
            <a:off x="-1104900" y="1739307"/>
            <a:ext cx="670560" cy="205235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600" dirty="0">
                <a:solidFill>
                  <a:srgbClr val="333333"/>
                </a:solidFill>
                <a:latin typeface="포천 오성과 한음 Regular" panose="020B0303000000000000" pitchFamily="50" charset="-127"/>
                <a:ea typeface="포천 오성과 한음 Regular" panose="020B0303000000000000" pitchFamily="50" charset="-127"/>
              </a:rPr>
              <a:t>“</a:t>
            </a:r>
            <a:endParaRPr lang="ko-KR" altLang="en-US" sz="9600" dirty="0">
              <a:latin typeface="포천 오성과 한음 Regular" panose="020B0303000000000000" pitchFamily="50" charset="-127"/>
              <a:ea typeface="포천 오성과 한음 Regular" panose="020B0303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89560F-1448-41B8-984A-A1D5466E8619}"/>
              </a:ext>
            </a:extLst>
          </p:cNvPr>
          <p:cNvSpPr/>
          <p:nvPr/>
        </p:nvSpPr>
        <p:spPr>
          <a:xfrm>
            <a:off x="12237720" y="1739307"/>
            <a:ext cx="670560" cy="205235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600" dirty="0">
                <a:solidFill>
                  <a:srgbClr val="333333"/>
                </a:solidFill>
                <a:latin typeface="포천 오성과 한음 Regular" panose="020B0303000000000000" pitchFamily="50" charset="-127"/>
                <a:ea typeface="포천 오성과 한음 Regular" panose="020B0303000000000000" pitchFamily="50" charset="-127"/>
              </a:rPr>
              <a:t>”</a:t>
            </a:r>
            <a:endParaRPr lang="ko-KR" altLang="en-US" sz="9600" dirty="0">
              <a:latin typeface="포천 오성과 한음 Regular" panose="020B0303000000000000" pitchFamily="50" charset="-127"/>
              <a:ea typeface="포천 오성과 한음 Regular" panose="020B0303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8EC1C7-E341-4EDE-AAA0-9467B337A7ED}"/>
              </a:ext>
            </a:extLst>
          </p:cNvPr>
          <p:cNvSpPr/>
          <p:nvPr/>
        </p:nvSpPr>
        <p:spPr>
          <a:xfrm>
            <a:off x="2853691" y="6157475"/>
            <a:ext cx="6096000" cy="87524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br>
              <a:rPr lang="ko-KR" altLang="en-US" sz="1801" dirty="0">
                <a:latin typeface="a고딕14" panose="02020600000000000000" pitchFamily="18" charset="-127"/>
                <a:ea typeface="a고딕14" panose="02020600000000000000" pitchFamily="18" charset="-127"/>
              </a:rPr>
            </a:br>
            <a:endParaRPr lang="en-US" altLang="ko-KR" sz="1801" dirty="0">
              <a:solidFill>
                <a:srgbClr val="333333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1835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9D400EC-4011-4850-9892-200D3D5C0C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00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E5A483-D11D-4728-91BF-5C371316799A}"/>
              </a:ext>
            </a:extLst>
          </p:cNvPr>
          <p:cNvSpPr txBox="1"/>
          <p:nvPr/>
        </p:nvSpPr>
        <p:spPr>
          <a:xfrm>
            <a:off x="562706" y="657185"/>
            <a:ext cx="553329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400" dirty="0" err="1">
                <a:latin typeface="a고딕16" panose="02020600000000000000" pitchFamily="18" charset="-127"/>
                <a:ea typeface="a고딕16" panose="02020600000000000000" pitchFamily="18" charset="-127"/>
              </a:rPr>
              <a:t>황변과</a:t>
            </a:r>
            <a:r>
              <a:rPr lang="ko-KR" altLang="en-US" sz="6400" dirty="0">
                <a:latin typeface="a고딕16" panose="02020600000000000000" pitchFamily="18" charset="-127"/>
                <a:ea typeface="a고딕16" panose="02020600000000000000" pitchFamily="18" charset="-127"/>
              </a:rPr>
              <a:t> 함께하는</a:t>
            </a:r>
            <a:endParaRPr lang="en-US" altLang="ko-KR" sz="6400" dirty="0">
              <a:latin typeface="a고딕16" panose="02020600000000000000" pitchFamily="18" charset="-127"/>
              <a:ea typeface="a고딕16" panose="02020600000000000000" pitchFamily="18" charset="-127"/>
            </a:endParaRPr>
          </a:p>
          <a:p>
            <a:r>
              <a:rPr lang="ko-KR" altLang="en-US" sz="5400" dirty="0">
                <a:latin typeface="a고딕16" panose="02020600000000000000" pitchFamily="18" charset="-127"/>
                <a:ea typeface="a고딕16" panose="02020600000000000000" pitchFamily="18" charset="-127"/>
              </a:rPr>
              <a:t>로스쿨 가이드 특강</a:t>
            </a:r>
            <a:endParaRPr lang="en-US" altLang="ko-KR" sz="5400" dirty="0"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20C4B84-0719-49D6-9D30-6BACE7898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7011" y="6142893"/>
            <a:ext cx="1509852" cy="4378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554079-E9B8-46C3-9F47-FCD55A0392C4}"/>
              </a:ext>
            </a:extLst>
          </p:cNvPr>
          <p:cNvSpPr txBox="1"/>
          <p:nvPr/>
        </p:nvSpPr>
        <p:spPr>
          <a:xfrm>
            <a:off x="931484" y="3876858"/>
            <a:ext cx="2680542" cy="55399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latin typeface="a고딕16" panose="02020600000000000000" pitchFamily="18" charset="-127"/>
                <a:ea typeface="a고딕16" panose="02020600000000000000" pitchFamily="18" charset="-127"/>
              </a:rPr>
              <a:t>2018.08.21(</a:t>
            </a:r>
            <a:r>
              <a:rPr lang="ko-KR" altLang="en-US" sz="3000" dirty="0">
                <a:latin typeface="a고딕16" panose="02020600000000000000" pitchFamily="18" charset="-127"/>
                <a:ea typeface="a고딕16" panose="02020600000000000000" pitchFamily="18" charset="-127"/>
              </a:rPr>
              <a:t>토</a:t>
            </a:r>
            <a:r>
              <a:rPr lang="en-US" altLang="ko-KR" sz="3000" dirty="0">
                <a:latin typeface="a고딕16" panose="02020600000000000000" pitchFamily="18" charset="-127"/>
                <a:ea typeface="a고딕16" panose="02020600000000000000" pitchFamily="18" charset="-127"/>
              </a:rPr>
              <a:t>)</a:t>
            </a:r>
            <a:endParaRPr lang="ko-KR" altLang="en-US" sz="3000" dirty="0"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EFCF48-69B1-4325-8CC7-6370F3F0B1C3}"/>
              </a:ext>
            </a:extLst>
          </p:cNvPr>
          <p:cNvSpPr txBox="1"/>
          <p:nvPr/>
        </p:nvSpPr>
        <p:spPr>
          <a:xfrm>
            <a:off x="931484" y="4462751"/>
            <a:ext cx="1584088" cy="55399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latin typeface="a고딕16" panose="02020600000000000000" pitchFamily="18" charset="-127"/>
                <a:ea typeface="a고딕16" panose="02020600000000000000" pitchFamily="18" charset="-127"/>
              </a:rPr>
              <a:t>pm</a:t>
            </a:r>
            <a:r>
              <a:rPr lang="ko-KR" altLang="en-US" sz="3000" dirty="0">
                <a:latin typeface="a고딕16" panose="02020600000000000000" pitchFamily="18" charset="-127"/>
                <a:ea typeface="a고딕16" panose="02020600000000000000" pitchFamily="18" charset="-127"/>
              </a:rPr>
              <a:t> </a:t>
            </a:r>
            <a:r>
              <a:rPr lang="en-US" altLang="ko-KR" sz="3000" dirty="0">
                <a:latin typeface="a고딕16" panose="02020600000000000000" pitchFamily="18" charset="-127"/>
                <a:ea typeface="a고딕16" panose="02020600000000000000" pitchFamily="18" charset="-127"/>
              </a:rPr>
              <a:t>3:00</a:t>
            </a:r>
            <a:endParaRPr lang="ko-KR" altLang="en-US" sz="3000" dirty="0"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824924-45DF-470C-8EBF-D94BDFAE207A}"/>
              </a:ext>
            </a:extLst>
          </p:cNvPr>
          <p:cNvSpPr txBox="1"/>
          <p:nvPr/>
        </p:nvSpPr>
        <p:spPr>
          <a:xfrm>
            <a:off x="931484" y="5054353"/>
            <a:ext cx="2520242" cy="85408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000" dirty="0">
                <a:latin typeface="a고딕16" panose="02020600000000000000" pitchFamily="18" charset="-127"/>
                <a:ea typeface="a고딕16" panose="02020600000000000000" pitchFamily="18" charset="-127"/>
              </a:rPr>
              <a:t>메가로스쿨 강남캠퍼스</a:t>
            </a:r>
            <a:endParaRPr lang="en-US" altLang="ko-KR" sz="2000" dirty="0">
              <a:latin typeface="a고딕16" panose="02020600000000000000" pitchFamily="18" charset="-127"/>
              <a:ea typeface="a고딕16" panose="02020600000000000000" pitchFamily="18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2000" dirty="0">
                <a:latin typeface="a고딕16" panose="02020600000000000000" pitchFamily="18" charset="-127"/>
                <a:ea typeface="a고딕16" panose="02020600000000000000" pitchFamily="18" charset="-127"/>
              </a:rPr>
              <a:t>701</a:t>
            </a:r>
            <a:r>
              <a:rPr lang="ko-KR" altLang="en-US" sz="2000" dirty="0">
                <a:latin typeface="a고딕16" panose="02020600000000000000" pitchFamily="18" charset="-127"/>
                <a:ea typeface="a고딕16" panose="02020600000000000000" pitchFamily="18" charset="-127"/>
              </a:rPr>
              <a:t>호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8A7610DE-1285-4051-8EE4-0A1B88CFE1D8}"/>
              </a:ext>
            </a:extLst>
          </p:cNvPr>
          <p:cNvCxnSpPr/>
          <p:nvPr/>
        </p:nvCxnSpPr>
        <p:spPr>
          <a:xfrm>
            <a:off x="515814" y="2635738"/>
            <a:ext cx="553329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91F4FF9-C928-44B7-B991-F4F3A4A3DEA5}"/>
              </a:ext>
            </a:extLst>
          </p:cNvPr>
          <p:cNvSpPr txBox="1"/>
          <p:nvPr/>
        </p:nvSpPr>
        <p:spPr>
          <a:xfrm>
            <a:off x="6096000" y="3824654"/>
            <a:ext cx="5806398" cy="13703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200" dirty="0">
                <a:latin typeface="a고딕16" panose="02020600000000000000" pitchFamily="18" charset="-127"/>
                <a:ea typeface="a고딕16" panose="02020600000000000000" pitchFamily="18" charset="-127"/>
              </a:rPr>
              <a:t>2018</a:t>
            </a:r>
            <a:r>
              <a:rPr lang="ko-KR" altLang="en-US" sz="2200" dirty="0">
                <a:latin typeface="a고딕16" panose="02020600000000000000" pitchFamily="18" charset="-127"/>
                <a:ea typeface="a고딕16" panose="02020600000000000000" pitchFamily="18" charset="-127"/>
              </a:rPr>
              <a:t>학년도 합격자 완전 분석</a:t>
            </a:r>
            <a:endParaRPr lang="en-US" altLang="ko-KR" sz="2200" dirty="0">
              <a:latin typeface="a고딕16" panose="02020600000000000000" pitchFamily="18" charset="-127"/>
              <a:ea typeface="a고딕16" panose="02020600000000000000" pitchFamily="18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2200" dirty="0">
                <a:latin typeface="a고딕16" panose="02020600000000000000" pitchFamily="18" charset="-127"/>
                <a:ea typeface="a고딕16" panose="02020600000000000000" pitchFamily="18" charset="-127"/>
              </a:rPr>
              <a:t>17</a:t>
            </a:r>
            <a:r>
              <a:rPr lang="ko-KR" altLang="en-US" sz="2200" dirty="0">
                <a:latin typeface="a고딕16" panose="02020600000000000000" pitchFamily="18" charset="-127"/>
                <a:ea typeface="a고딕16" panose="02020600000000000000" pitchFamily="18" charset="-127"/>
              </a:rPr>
              <a:t>개 로스쿨 재학생들의 합격 노하우 및 학교 소개</a:t>
            </a:r>
            <a:endParaRPr lang="en-US" altLang="ko-KR" sz="2200" dirty="0">
              <a:latin typeface="a고딕16" panose="02020600000000000000" pitchFamily="18" charset="-127"/>
              <a:ea typeface="a고딕16" panose="02020600000000000000" pitchFamily="18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2200" dirty="0">
                <a:latin typeface="a고딕16" panose="02020600000000000000" pitchFamily="18" charset="-127"/>
                <a:ea typeface="a고딕16" panose="02020600000000000000" pitchFamily="18" charset="-127"/>
              </a:rPr>
              <a:t>효과적인 </a:t>
            </a:r>
            <a:r>
              <a:rPr lang="en-US" altLang="ko-KR" sz="2200" dirty="0">
                <a:latin typeface="a고딕16" panose="02020600000000000000" pitchFamily="18" charset="-127"/>
                <a:ea typeface="a고딕16" panose="02020600000000000000" pitchFamily="18" charset="-127"/>
              </a:rPr>
              <a:t>POST-LEET </a:t>
            </a:r>
            <a:r>
              <a:rPr lang="ko-KR" altLang="en-US" sz="2200" dirty="0">
                <a:latin typeface="a고딕16" panose="02020600000000000000" pitchFamily="18" charset="-127"/>
                <a:ea typeface="a고딕16" panose="02020600000000000000" pitchFamily="18" charset="-127"/>
              </a:rPr>
              <a:t>전략</a:t>
            </a:r>
          </a:p>
        </p:txBody>
      </p:sp>
    </p:spTree>
    <p:extLst>
      <p:ext uri="{BB962C8B-B14F-4D97-AF65-F5344CB8AC3E}">
        <p14:creationId xmlns:p14="http://schemas.microsoft.com/office/powerpoint/2010/main" val="1060191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BAEDEDA-BE3A-4725-82AA-E2C2AFF30C6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9D400EC-4011-4850-9892-200D3D5C0CF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C000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E5A483-D11D-4728-91BF-5C371316799A}"/>
                </a:ext>
              </a:extLst>
            </p:cNvPr>
            <p:cNvSpPr txBox="1"/>
            <p:nvPr/>
          </p:nvSpPr>
          <p:spPr>
            <a:xfrm>
              <a:off x="562706" y="610293"/>
              <a:ext cx="5533294" cy="1908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6400" dirty="0" err="1">
                  <a:latin typeface="a고딕16" panose="02020600000000000000" pitchFamily="18" charset="-127"/>
                  <a:ea typeface="a고딕16" panose="02020600000000000000" pitchFamily="18" charset="-127"/>
                </a:rPr>
                <a:t>황변과</a:t>
              </a:r>
              <a:r>
                <a:rPr lang="ko-KR" altLang="en-US" sz="6400" dirty="0">
                  <a:latin typeface="a고딕16" panose="02020600000000000000" pitchFamily="18" charset="-127"/>
                  <a:ea typeface="a고딕16" panose="02020600000000000000" pitchFamily="18" charset="-127"/>
                </a:rPr>
                <a:t> 함께하는</a:t>
              </a:r>
              <a:endParaRPr lang="en-US" altLang="ko-KR" sz="6400" dirty="0">
                <a:latin typeface="a고딕16" panose="02020600000000000000" pitchFamily="18" charset="-127"/>
                <a:ea typeface="a고딕16" panose="02020600000000000000" pitchFamily="18" charset="-127"/>
              </a:endParaRPr>
            </a:p>
            <a:p>
              <a:r>
                <a:rPr lang="ko-KR" altLang="en-US" sz="5400" dirty="0">
                  <a:latin typeface="a고딕16" panose="02020600000000000000" pitchFamily="18" charset="-127"/>
                  <a:ea typeface="a고딕16" panose="02020600000000000000" pitchFamily="18" charset="-127"/>
                </a:rPr>
                <a:t>로스쿨 가이드 특강</a:t>
              </a:r>
              <a:endParaRPr lang="en-US" altLang="ko-KR" sz="5400" dirty="0">
                <a:latin typeface="a고딕16" panose="02020600000000000000" pitchFamily="18" charset="-127"/>
                <a:ea typeface="a고딕16" panose="02020600000000000000" pitchFamily="18" charset="-127"/>
              </a:endParaRP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C20C4B84-0719-49D6-9D30-6BACE7898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08429" y="6119447"/>
              <a:ext cx="1509852" cy="437801"/>
            </a:xfrm>
            <a:prstGeom prst="rect">
              <a:avLst/>
            </a:prstGeom>
          </p:spPr>
        </p:pic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D358784-23C4-463E-A301-ECB651002A6C}"/>
                </a:ext>
              </a:extLst>
            </p:cNvPr>
            <p:cNvGrpSpPr/>
            <p:nvPr/>
          </p:nvGrpSpPr>
          <p:grpSpPr>
            <a:xfrm>
              <a:off x="797168" y="3222585"/>
              <a:ext cx="3863558" cy="1106281"/>
              <a:chOff x="931484" y="4474370"/>
              <a:chExt cx="3863558" cy="1106281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A554079-E9B8-46C3-9F47-FCD55A0392C4}"/>
                  </a:ext>
                </a:extLst>
              </p:cNvPr>
              <p:cNvSpPr txBox="1"/>
              <p:nvPr/>
            </p:nvSpPr>
            <p:spPr>
              <a:xfrm>
                <a:off x="931484" y="4474370"/>
                <a:ext cx="3863558" cy="553998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000" dirty="0">
                    <a:latin typeface="a고딕16" panose="02020600000000000000" pitchFamily="18" charset="-127"/>
                    <a:ea typeface="a고딕16" panose="02020600000000000000" pitchFamily="18" charset="-127"/>
                  </a:rPr>
                  <a:t>2018.08.21 </a:t>
                </a:r>
                <a:r>
                  <a:rPr lang="ko-KR" altLang="en-US" sz="2800" dirty="0">
                    <a:latin typeface="a고딕16" panose="02020600000000000000" pitchFamily="18" charset="-127"/>
                    <a:ea typeface="a고딕16" panose="02020600000000000000" pitchFamily="18" charset="-127"/>
                  </a:rPr>
                  <a:t>오후</a:t>
                </a:r>
                <a:r>
                  <a:rPr lang="en-US" altLang="ko-KR" sz="3000" dirty="0">
                    <a:latin typeface="a고딕16" panose="02020600000000000000" pitchFamily="18" charset="-127"/>
                    <a:ea typeface="a고딕16" panose="02020600000000000000" pitchFamily="18" charset="-127"/>
                  </a:rPr>
                  <a:t> 3:00</a:t>
                </a:r>
                <a:endParaRPr lang="ko-KR" altLang="en-US" sz="3000" dirty="0">
                  <a:latin typeface="a고딕16" panose="02020600000000000000" pitchFamily="18" charset="-127"/>
                  <a:ea typeface="a고딕16" panose="02020600000000000000" pitchFamily="18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2824924-45DF-470C-8EBF-D94BDFAE207A}"/>
                  </a:ext>
                </a:extLst>
              </p:cNvPr>
              <p:cNvSpPr txBox="1"/>
              <p:nvPr/>
            </p:nvSpPr>
            <p:spPr>
              <a:xfrm>
                <a:off x="931484" y="5054353"/>
                <a:ext cx="3863558" cy="526298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ko-KR" altLang="en-US" sz="2400" dirty="0">
                    <a:latin typeface="a고딕16" panose="02020600000000000000" pitchFamily="18" charset="-127"/>
                    <a:ea typeface="a고딕16" panose="02020600000000000000" pitchFamily="18" charset="-127"/>
                  </a:rPr>
                  <a:t>메가로스쿨 강남캠퍼스 </a:t>
                </a:r>
                <a:r>
                  <a:rPr lang="en-US" altLang="ko-KR" sz="2400" dirty="0">
                    <a:latin typeface="a고딕16" panose="02020600000000000000" pitchFamily="18" charset="-127"/>
                    <a:ea typeface="a고딕16" panose="02020600000000000000" pitchFamily="18" charset="-127"/>
                  </a:rPr>
                  <a:t>701</a:t>
                </a:r>
                <a:r>
                  <a:rPr lang="ko-KR" altLang="en-US" sz="2400" dirty="0">
                    <a:latin typeface="a고딕16" panose="02020600000000000000" pitchFamily="18" charset="-127"/>
                    <a:ea typeface="a고딕16" panose="02020600000000000000" pitchFamily="18" charset="-127"/>
                  </a:rPr>
                  <a:t>호</a:t>
                </a:r>
              </a:p>
            </p:txBody>
          </p:sp>
        </p:grp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8A7610DE-1285-4051-8EE4-0A1B88CFE1D8}"/>
                </a:ext>
              </a:extLst>
            </p:cNvPr>
            <p:cNvCxnSpPr/>
            <p:nvPr/>
          </p:nvCxnSpPr>
          <p:spPr>
            <a:xfrm>
              <a:off x="515814" y="2635738"/>
              <a:ext cx="553329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1F4FF9-C928-44B7-B991-F4F3A4A3DEA5}"/>
                </a:ext>
              </a:extLst>
            </p:cNvPr>
            <p:cNvSpPr txBox="1"/>
            <p:nvPr/>
          </p:nvSpPr>
          <p:spPr>
            <a:xfrm>
              <a:off x="797168" y="4772518"/>
              <a:ext cx="3483646" cy="102181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latin typeface="a고딕16" panose="02020600000000000000" pitchFamily="18" charset="-127"/>
                  <a:ea typeface="a고딕16" panose="02020600000000000000" pitchFamily="18" charset="-127"/>
                </a:rPr>
                <a:t>2018</a:t>
              </a:r>
              <a:r>
                <a:rPr lang="ko-KR" altLang="en-US" sz="1600" dirty="0">
                  <a:latin typeface="a고딕16" panose="02020600000000000000" pitchFamily="18" charset="-127"/>
                  <a:ea typeface="a고딕16" panose="02020600000000000000" pitchFamily="18" charset="-127"/>
                </a:rPr>
                <a:t>학년도 합격자 완전 분석</a:t>
              </a:r>
              <a:endParaRPr lang="en-US" altLang="ko-KR" sz="1600" dirty="0">
                <a:latin typeface="a고딕16" panose="02020600000000000000" pitchFamily="18" charset="-127"/>
                <a:ea typeface="a고딕16" panose="02020600000000000000" pitchFamily="18" charset="-127"/>
              </a:endParaRPr>
            </a:p>
            <a:p>
              <a:pPr marL="285750" indent="-2857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>
                  <a:latin typeface="a고딕16" panose="02020600000000000000" pitchFamily="18" charset="-127"/>
                  <a:ea typeface="a고딕16" panose="02020600000000000000" pitchFamily="18" charset="-127"/>
                </a:rPr>
                <a:t>17</a:t>
              </a:r>
              <a:r>
                <a:rPr lang="ko-KR" altLang="en-US" sz="1600" dirty="0">
                  <a:latin typeface="a고딕16" panose="02020600000000000000" pitchFamily="18" charset="-127"/>
                  <a:ea typeface="a고딕16" panose="02020600000000000000" pitchFamily="18" charset="-127"/>
                </a:rPr>
                <a:t>개 로스쿨 재학생들의 합격 노하우</a:t>
              </a:r>
              <a:endParaRPr lang="en-US" altLang="ko-KR" sz="1600" dirty="0">
                <a:latin typeface="a고딕16" panose="02020600000000000000" pitchFamily="18" charset="-127"/>
                <a:ea typeface="a고딕16" panose="02020600000000000000" pitchFamily="18" charset="-127"/>
              </a:endParaRPr>
            </a:p>
            <a:p>
              <a:pPr marL="285750" indent="-2857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a고딕16" panose="02020600000000000000" pitchFamily="18" charset="-127"/>
                  <a:ea typeface="a고딕16" panose="02020600000000000000" pitchFamily="18" charset="-127"/>
                </a:rPr>
                <a:t>효과적인 </a:t>
              </a:r>
              <a:r>
                <a:rPr lang="en-US" altLang="ko-KR" sz="1600" dirty="0">
                  <a:latin typeface="a고딕16" panose="02020600000000000000" pitchFamily="18" charset="-127"/>
                  <a:ea typeface="a고딕16" panose="02020600000000000000" pitchFamily="18" charset="-127"/>
                </a:rPr>
                <a:t>POST-LEET </a:t>
              </a:r>
              <a:r>
                <a:rPr lang="ko-KR" altLang="en-US" sz="1600" dirty="0">
                  <a:latin typeface="a고딕16" panose="02020600000000000000" pitchFamily="18" charset="-127"/>
                  <a:ea typeface="a고딕16" panose="02020600000000000000" pitchFamily="18" charset="-127"/>
                </a:rPr>
                <a:t>전략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9815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3017</TotalTime>
  <Words>80</Words>
  <Application>Microsoft Office PowerPoint</Application>
  <PresentationFormat>와이드스크린</PresentationFormat>
  <Paragraphs>28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a고딕14</vt:lpstr>
      <vt:lpstr>a고딕16</vt:lpstr>
      <vt:lpstr>맑은 고딕</vt:lpstr>
      <vt:lpstr>포천 오성과 한음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GomGuard</dc:creator>
  <cp:lastModifiedBy>GomGuard</cp:lastModifiedBy>
  <cp:revision>29</cp:revision>
  <dcterms:created xsi:type="dcterms:W3CDTF">2018-07-09T03:24:22Z</dcterms:created>
  <dcterms:modified xsi:type="dcterms:W3CDTF">2018-07-11T06:07:04Z</dcterms:modified>
</cp:coreProperties>
</file>

<file path=docProps/thumbnail.jpeg>
</file>